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86" r:id="rId2"/>
    <p:sldId id="288" r:id="rId3"/>
    <p:sldId id="289" r:id="rId4"/>
    <p:sldId id="287" r:id="rId5"/>
  </p:sldIdLst>
  <p:sldSz cx="9144000" cy="5143500" type="screen16x9"/>
  <p:notesSz cx="6858000" cy="9144000"/>
  <p:embeddedFontLst>
    <p:embeddedFont>
      <p:font typeface="Amatic SC" pitchFamily="2" charset="-79"/>
      <p:regular r:id="rId7"/>
      <p:bold r:id="rId8"/>
    </p:embeddedFont>
    <p:embeddedFont>
      <p:font typeface="Source Code Pro" panose="020B0509030403020204" pitchFamily="49"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40EDC8-024C-4C65-95CA-9F30AFAF4752}">
  <a:tblStyle styleId="{C040EDC8-024C-4C65-95CA-9F30AFAF475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43"/>
    <p:restoredTop sz="94611"/>
  </p:normalViewPr>
  <p:slideViewPr>
    <p:cSldViewPr snapToGrid="0">
      <p:cViewPr varScale="1">
        <p:scale>
          <a:sx n="106" d="100"/>
          <a:sy n="106" d="100"/>
        </p:scale>
        <p:origin x="2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e11019dc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e11019dc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Make sure they understand the instructions</a:t>
            </a:r>
            <a:endParaRPr dirty="0"/>
          </a:p>
          <a:p>
            <a:pPr marL="0" lvl="0" indent="0" algn="l" rtl="0">
              <a:spcBef>
                <a:spcPts val="0"/>
              </a:spcBef>
              <a:spcAft>
                <a:spcPts val="0"/>
              </a:spcAft>
              <a:buNone/>
            </a:pPr>
            <a:r>
              <a:rPr lang="en" dirty="0"/>
              <a:t>Pause after 16, ask who got it right</a:t>
            </a:r>
            <a:endParaRPr dirty="0"/>
          </a:p>
          <a:p>
            <a:pPr marL="0" lvl="0" indent="0" algn="l" rtl="0">
              <a:spcBef>
                <a:spcPts val="0"/>
              </a:spcBef>
              <a:spcAft>
                <a:spcPts val="0"/>
              </a:spcAft>
              <a:buNone/>
            </a:pPr>
            <a:r>
              <a:rPr lang="en" dirty="0"/>
              <a:t>Was there something you did today that no one noticed? (Were you all alone, or around others but no one noticed-- where you glad they didn’t notice, or were you upset?)</a:t>
            </a:r>
            <a:endParaRPr dirty="0"/>
          </a:p>
          <a:p>
            <a:pPr marL="0" lvl="0" indent="0" algn="l" rtl="0">
              <a:spcBef>
                <a:spcPts val="0"/>
              </a:spcBef>
              <a:spcAft>
                <a:spcPts val="0"/>
              </a:spcAft>
              <a:buNone/>
            </a:pPr>
            <a:r>
              <a:rPr lang="en" dirty="0"/>
              <a:t>Is there someone about yourself that people don’t notice? Did you see something today you’ve never seen before?</a:t>
            </a:r>
            <a:endParaRPr dirty="0"/>
          </a:p>
          <a:p>
            <a:pPr marL="0" lvl="0" indent="0" algn="l" rtl="0">
              <a:spcBef>
                <a:spcPts val="0"/>
              </a:spcBef>
              <a:spcAft>
                <a:spcPts val="0"/>
              </a:spcAft>
              <a:buNone/>
            </a:pPr>
            <a:r>
              <a:rPr lang="en" dirty="0"/>
              <a:t>When we’re wearing our masks, do you think people can realize what we’re feeling under our masks? How can they tell?</a:t>
            </a:r>
            <a:endParaRPr dirty="0"/>
          </a:p>
          <a:p>
            <a:pPr marL="0" lvl="0" indent="0" algn="l" rtl="0">
              <a:spcBef>
                <a:spcPts val="0"/>
              </a:spcBef>
              <a:spcAft>
                <a:spcPts val="0"/>
              </a:spcAft>
              <a:buNone/>
            </a:pPr>
            <a:r>
              <a:rPr lang="en" dirty="0"/>
              <a:t>Homework is to pay attention to what’s around you and try to notice something you’ve never noticed before-- try to see if you can tell what someone’s feeling beneath their mask?</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IGQmdoK_Zf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zoo.sandiegozoo.org/live-camera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toytheater.com/category/a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musiclab.chromeexperiments.com/Song-Make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43" descr="The Monkey Business Illusion by Daniel Simons.  Check out our new book, THE INVISIBLE GORILLA for more information.  Research based on this video was published in July 12 in the open-access journal i-Perception.  Learn more at www.theinvisiblegorilla.com." title="The Monkey Business Illusion">
            <a:hlinkClick r:id="rId3"/>
          </p:cNvPr>
          <p:cNvPicPr preferRelativeResize="0"/>
          <p:nvPr/>
        </p:nvPicPr>
        <p:blipFill>
          <a:blip r:embed="rId4">
            <a:alphaModFix/>
          </a:blip>
          <a:stretch>
            <a:fillRect/>
          </a:stretch>
        </p:blipFill>
        <p:spPr>
          <a:xfrm>
            <a:off x="2052992" y="1161271"/>
            <a:ext cx="5038016" cy="3720350"/>
          </a:xfrm>
          <a:prstGeom prst="rect">
            <a:avLst/>
          </a:prstGeom>
          <a:noFill/>
          <a:ln>
            <a:noFill/>
          </a:ln>
        </p:spPr>
      </p:pic>
      <p:sp>
        <p:nvSpPr>
          <p:cNvPr id="3" name="Google Shape;242;p44">
            <a:extLst>
              <a:ext uri="{FF2B5EF4-FFF2-40B4-BE49-F238E27FC236}">
                <a16:creationId xmlns:a16="http://schemas.microsoft.com/office/drawing/2014/main" id="{989A7940-ECA1-89A1-182E-4350BF988A1D}"/>
              </a:ext>
            </a:extLst>
          </p:cNvPr>
          <p:cNvSpPr txBox="1">
            <a:spLocks noGrp="1"/>
          </p:cNvSpPr>
          <p:nvPr>
            <p:ph type="title"/>
          </p:nvPr>
        </p:nvSpPr>
        <p:spPr>
          <a:xfrm>
            <a:off x="2802750" y="261879"/>
            <a:ext cx="3538500" cy="717542"/>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US" dirty="0"/>
              <a:t>Mindfulness II</a:t>
            </a:r>
            <a:endParaRPr dirty="0"/>
          </a:p>
        </p:txBody>
      </p:sp>
      <p:pic>
        <p:nvPicPr>
          <p:cNvPr id="4" name="Picture 3" descr="Logo&#10;&#10;Description automatically generated">
            <a:extLst>
              <a:ext uri="{FF2B5EF4-FFF2-40B4-BE49-F238E27FC236}">
                <a16:creationId xmlns:a16="http://schemas.microsoft.com/office/drawing/2014/main" id="{BBDD979B-4CA3-773A-FDE0-92F9D452D152}"/>
              </a:ext>
            </a:extLst>
          </p:cNvPr>
          <p:cNvPicPr>
            <a:picLocks noChangeAspect="1"/>
          </p:cNvPicPr>
          <p:nvPr/>
        </p:nvPicPr>
        <p:blipFill>
          <a:blip r:embed="rId5"/>
          <a:stretch>
            <a:fillRect/>
          </a:stretch>
        </p:blipFill>
        <p:spPr>
          <a:xfrm>
            <a:off x="8364262" y="4488281"/>
            <a:ext cx="936075" cy="702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BA5C-AC30-19BD-D43F-D7C0297D23F2}"/>
              </a:ext>
            </a:extLst>
          </p:cNvPr>
          <p:cNvSpPr>
            <a:spLocks noGrp="1"/>
          </p:cNvSpPr>
          <p:nvPr>
            <p:ph type="title"/>
          </p:nvPr>
        </p:nvSpPr>
        <p:spPr/>
        <p:txBody>
          <a:bodyPr>
            <a:normAutofit fontScale="90000"/>
          </a:bodyPr>
          <a:lstStyle/>
          <a:p>
            <a:r>
              <a:rPr lang="en-US" dirty="0"/>
              <a:t>Live Animal Cameras: Watch, What do you See?</a:t>
            </a:r>
          </a:p>
        </p:txBody>
      </p:sp>
      <p:pic>
        <p:nvPicPr>
          <p:cNvPr id="3" name="Picture 2" descr="Logo&#10;&#10;Description automatically generated">
            <a:extLst>
              <a:ext uri="{FF2B5EF4-FFF2-40B4-BE49-F238E27FC236}">
                <a16:creationId xmlns:a16="http://schemas.microsoft.com/office/drawing/2014/main" id="{349E6242-09DE-45E6-36DF-C5E7468A7DFA}"/>
              </a:ext>
            </a:extLst>
          </p:cNvPr>
          <p:cNvPicPr>
            <a:picLocks noChangeAspect="1"/>
          </p:cNvPicPr>
          <p:nvPr/>
        </p:nvPicPr>
        <p:blipFill>
          <a:blip r:embed="rId2"/>
          <a:stretch>
            <a:fillRect/>
          </a:stretch>
        </p:blipFill>
        <p:spPr>
          <a:xfrm>
            <a:off x="8364262" y="4488281"/>
            <a:ext cx="936075" cy="702056"/>
          </a:xfrm>
          <a:prstGeom prst="rect">
            <a:avLst/>
          </a:prstGeom>
        </p:spPr>
      </p:pic>
      <p:sp>
        <p:nvSpPr>
          <p:cNvPr id="4" name="TextBox 3">
            <a:extLst>
              <a:ext uri="{FF2B5EF4-FFF2-40B4-BE49-F238E27FC236}">
                <a16:creationId xmlns:a16="http://schemas.microsoft.com/office/drawing/2014/main" id="{133114D8-72AC-E09D-9858-DBB586F447D2}"/>
              </a:ext>
            </a:extLst>
          </p:cNvPr>
          <p:cNvSpPr txBox="1"/>
          <p:nvPr/>
        </p:nvSpPr>
        <p:spPr>
          <a:xfrm>
            <a:off x="304800" y="1088601"/>
            <a:ext cx="3496470" cy="307777"/>
          </a:xfrm>
          <a:prstGeom prst="rect">
            <a:avLst/>
          </a:prstGeom>
          <a:noFill/>
        </p:spPr>
        <p:txBody>
          <a:bodyPr wrap="none" rtlCol="0">
            <a:spAutoFit/>
          </a:bodyPr>
          <a:lstStyle/>
          <a:p>
            <a:r>
              <a:rPr lang="en-US" dirty="0">
                <a:hlinkClick r:id="rId3"/>
              </a:rPr>
              <a:t>https://zoo.sandiegozoo.org/live-cameras</a:t>
            </a:r>
            <a:r>
              <a:rPr lang="en-US" dirty="0"/>
              <a:t> </a:t>
            </a:r>
          </a:p>
        </p:txBody>
      </p:sp>
      <p:pic>
        <p:nvPicPr>
          <p:cNvPr id="6" name="Picture 5" descr="A collage of a group of animals&#10;&#10;Description automatically generated with low confidence">
            <a:extLst>
              <a:ext uri="{FF2B5EF4-FFF2-40B4-BE49-F238E27FC236}">
                <a16:creationId xmlns:a16="http://schemas.microsoft.com/office/drawing/2014/main" id="{A804D016-AB45-2054-9418-1E2CCCADCF0B}"/>
              </a:ext>
            </a:extLst>
          </p:cNvPr>
          <p:cNvPicPr>
            <a:picLocks noChangeAspect="1"/>
          </p:cNvPicPr>
          <p:nvPr/>
        </p:nvPicPr>
        <p:blipFill>
          <a:blip r:embed="rId4"/>
          <a:stretch>
            <a:fillRect/>
          </a:stretch>
        </p:blipFill>
        <p:spPr>
          <a:xfrm>
            <a:off x="304800" y="1427429"/>
            <a:ext cx="5180415" cy="3432805"/>
          </a:xfrm>
          <a:prstGeom prst="rect">
            <a:avLst/>
          </a:prstGeom>
        </p:spPr>
      </p:pic>
    </p:spTree>
    <p:extLst>
      <p:ext uri="{BB962C8B-B14F-4D97-AF65-F5344CB8AC3E}">
        <p14:creationId xmlns:p14="http://schemas.microsoft.com/office/powerpoint/2010/main" val="420313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2DFB-1829-ACC6-A561-C8AE0289F09D}"/>
              </a:ext>
            </a:extLst>
          </p:cNvPr>
          <p:cNvSpPr>
            <a:spLocks noGrp="1"/>
          </p:cNvSpPr>
          <p:nvPr>
            <p:ph type="title"/>
          </p:nvPr>
        </p:nvSpPr>
        <p:spPr/>
        <p:txBody>
          <a:bodyPr>
            <a:normAutofit fontScale="90000"/>
          </a:bodyPr>
          <a:lstStyle/>
          <a:p>
            <a:r>
              <a:rPr lang="en-US" dirty="0"/>
              <a:t>Colors, Shapes, and Patterns: What do you feel?</a:t>
            </a:r>
          </a:p>
        </p:txBody>
      </p:sp>
      <p:pic>
        <p:nvPicPr>
          <p:cNvPr id="3" name="Picture 2" descr="Logo&#10;&#10;Description automatically generated">
            <a:extLst>
              <a:ext uri="{FF2B5EF4-FFF2-40B4-BE49-F238E27FC236}">
                <a16:creationId xmlns:a16="http://schemas.microsoft.com/office/drawing/2014/main" id="{08F5BE36-4184-19F2-F4A3-C9A886C8295D}"/>
              </a:ext>
            </a:extLst>
          </p:cNvPr>
          <p:cNvPicPr>
            <a:picLocks noChangeAspect="1"/>
          </p:cNvPicPr>
          <p:nvPr/>
        </p:nvPicPr>
        <p:blipFill>
          <a:blip r:embed="rId2"/>
          <a:stretch>
            <a:fillRect/>
          </a:stretch>
        </p:blipFill>
        <p:spPr>
          <a:xfrm>
            <a:off x="8364262" y="4488281"/>
            <a:ext cx="936075" cy="702056"/>
          </a:xfrm>
          <a:prstGeom prst="rect">
            <a:avLst/>
          </a:prstGeom>
        </p:spPr>
      </p:pic>
      <p:sp>
        <p:nvSpPr>
          <p:cNvPr id="5" name="TextBox 4">
            <a:extLst>
              <a:ext uri="{FF2B5EF4-FFF2-40B4-BE49-F238E27FC236}">
                <a16:creationId xmlns:a16="http://schemas.microsoft.com/office/drawing/2014/main" id="{C724FDAC-93EF-87AD-7181-6CE35C833EAC}"/>
              </a:ext>
            </a:extLst>
          </p:cNvPr>
          <p:cNvSpPr txBox="1"/>
          <p:nvPr/>
        </p:nvSpPr>
        <p:spPr>
          <a:xfrm>
            <a:off x="301500" y="1057550"/>
            <a:ext cx="2997937" cy="307777"/>
          </a:xfrm>
          <a:prstGeom prst="rect">
            <a:avLst/>
          </a:prstGeom>
          <a:noFill/>
        </p:spPr>
        <p:txBody>
          <a:bodyPr wrap="none" rtlCol="0">
            <a:spAutoFit/>
          </a:bodyPr>
          <a:lstStyle/>
          <a:p>
            <a:r>
              <a:rPr lang="en-US" dirty="0">
                <a:hlinkClick r:id="rId3"/>
              </a:rPr>
              <a:t>https://toytheater.com/category/art/</a:t>
            </a:r>
            <a:r>
              <a:rPr lang="en-US" dirty="0"/>
              <a:t> </a:t>
            </a:r>
          </a:p>
        </p:txBody>
      </p:sp>
      <p:pic>
        <p:nvPicPr>
          <p:cNvPr id="9" name="Picture 8" descr="A picture containing shape&#10;&#10;Description automatically generated">
            <a:extLst>
              <a:ext uri="{FF2B5EF4-FFF2-40B4-BE49-F238E27FC236}">
                <a16:creationId xmlns:a16="http://schemas.microsoft.com/office/drawing/2014/main" id="{00311790-56E2-D768-6FA2-0DFC87CC86E1}"/>
              </a:ext>
            </a:extLst>
          </p:cNvPr>
          <p:cNvPicPr>
            <a:picLocks noChangeAspect="1"/>
          </p:cNvPicPr>
          <p:nvPr/>
        </p:nvPicPr>
        <p:blipFill>
          <a:blip r:embed="rId4"/>
          <a:stretch>
            <a:fillRect/>
          </a:stretch>
        </p:blipFill>
        <p:spPr>
          <a:xfrm>
            <a:off x="301500" y="1354309"/>
            <a:ext cx="5208226" cy="3687679"/>
          </a:xfrm>
          <a:prstGeom prst="rect">
            <a:avLst/>
          </a:prstGeom>
        </p:spPr>
      </p:pic>
    </p:spTree>
    <p:extLst>
      <p:ext uri="{BB962C8B-B14F-4D97-AF65-F5344CB8AC3E}">
        <p14:creationId xmlns:p14="http://schemas.microsoft.com/office/powerpoint/2010/main" val="89656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CE32-C8FE-2C7A-26D4-746E398E1777}"/>
              </a:ext>
            </a:extLst>
          </p:cNvPr>
          <p:cNvSpPr>
            <a:spLocks noGrp="1"/>
          </p:cNvSpPr>
          <p:nvPr>
            <p:ph type="title"/>
          </p:nvPr>
        </p:nvSpPr>
        <p:spPr/>
        <p:txBody>
          <a:bodyPr>
            <a:normAutofit fontScale="90000"/>
          </a:bodyPr>
          <a:lstStyle/>
          <a:p>
            <a:r>
              <a:rPr lang="en-US" dirty="0"/>
              <a:t>Make Music: What do you Hear?</a:t>
            </a:r>
          </a:p>
        </p:txBody>
      </p:sp>
      <p:pic>
        <p:nvPicPr>
          <p:cNvPr id="3" name="Picture 2" descr="Logo&#10;&#10;Description automatically generated">
            <a:extLst>
              <a:ext uri="{FF2B5EF4-FFF2-40B4-BE49-F238E27FC236}">
                <a16:creationId xmlns:a16="http://schemas.microsoft.com/office/drawing/2014/main" id="{042FE53B-3CE2-5310-29BD-AEDAB48146AD}"/>
              </a:ext>
            </a:extLst>
          </p:cNvPr>
          <p:cNvPicPr>
            <a:picLocks noChangeAspect="1"/>
          </p:cNvPicPr>
          <p:nvPr/>
        </p:nvPicPr>
        <p:blipFill>
          <a:blip r:embed="rId2"/>
          <a:stretch>
            <a:fillRect/>
          </a:stretch>
        </p:blipFill>
        <p:spPr>
          <a:xfrm>
            <a:off x="8364262" y="4488281"/>
            <a:ext cx="936075" cy="702056"/>
          </a:xfrm>
          <a:prstGeom prst="rect">
            <a:avLst/>
          </a:prstGeom>
        </p:spPr>
      </p:pic>
      <p:sp>
        <p:nvSpPr>
          <p:cNvPr id="4" name="TextBox 3">
            <a:extLst>
              <a:ext uri="{FF2B5EF4-FFF2-40B4-BE49-F238E27FC236}">
                <a16:creationId xmlns:a16="http://schemas.microsoft.com/office/drawing/2014/main" id="{3990E4E2-45A6-42F8-1E30-CA2849966F69}"/>
              </a:ext>
            </a:extLst>
          </p:cNvPr>
          <p:cNvSpPr txBox="1"/>
          <p:nvPr/>
        </p:nvSpPr>
        <p:spPr>
          <a:xfrm>
            <a:off x="304800" y="1100632"/>
            <a:ext cx="4560864" cy="307777"/>
          </a:xfrm>
          <a:prstGeom prst="rect">
            <a:avLst/>
          </a:prstGeom>
          <a:noFill/>
        </p:spPr>
        <p:txBody>
          <a:bodyPr wrap="none" rtlCol="0">
            <a:spAutoFit/>
          </a:bodyPr>
          <a:lstStyle/>
          <a:p>
            <a:r>
              <a:rPr lang="en-US" dirty="0">
                <a:hlinkClick r:id="rId3"/>
              </a:rPr>
              <a:t>https://musiclab.chromeexperiments.com/Song-Maker/</a:t>
            </a:r>
            <a:r>
              <a:rPr lang="en-US" dirty="0"/>
              <a:t> </a:t>
            </a:r>
          </a:p>
        </p:txBody>
      </p:sp>
      <p:pic>
        <p:nvPicPr>
          <p:cNvPr id="6" name="Picture 5" descr="Chart, scatter chart&#10;&#10;Description automatically generated">
            <a:extLst>
              <a:ext uri="{FF2B5EF4-FFF2-40B4-BE49-F238E27FC236}">
                <a16:creationId xmlns:a16="http://schemas.microsoft.com/office/drawing/2014/main" id="{8C36B252-E239-9E3F-AB69-B4F80A168257}"/>
              </a:ext>
            </a:extLst>
          </p:cNvPr>
          <p:cNvPicPr>
            <a:picLocks noChangeAspect="1"/>
          </p:cNvPicPr>
          <p:nvPr/>
        </p:nvPicPr>
        <p:blipFill>
          <a:blip r:embed="rId4"/>
          <a:stretch>
            <a:fillRect/>
          </a:stretch>
        </p:blipFill>
        <p:spPr>
          <a:xfrm>
            <a:off x="2073726" y="1553989"/>
            <a:ext cx="4122537" cy="3280161"/>
          </a:xfrm>
          <a:prstGeom prst="rect">
            <a:avLst/>
          </a:prstGeom>
        </p:spPr>
      </p:pic>
    </p:spTree>
    <p:extLst>
      <p:ext uri="{BB962C8B-B14F-4D97-AF65-F5344CB8AC3E}">
        <p14:creationId xmlns:p14="http://schemas.microsoft.com/office/powerpoint/2010/main" val="1374075515"/>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191</Words>
  <Application>Microsoft Macintosh PowerPoint</Application>
  <PresentationFormat>On-screen Show (16:9)</PresentationFormat>
  <Paragraphs>13</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Amatic SC</vt:lpstr>
      <vt:lpstr>Arial</vt:lpstr>
      <vt:lpstr>Source Code Pro</vt:lpstr>
      <vt:lpstr>Beach Day</vt:lpstr>
      <vt:lpstr>Mindfulness II</vt:lpstr>
      <vt:lpstr>Live Animal Cameras: Watch, What do you See?</vt:lpstr>
      <vt:lpstr>Colors, Shapes, and Patterns: What do you feel?</vt:lpstr>
      <vt:lpstr>Make Music: What do you Hear?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Caroline O'Brien</cp:lastModifiedBy>
  <cp:revision>10</cp:revision>
  <dcterms:modified xsi:type="dcterms:W3CDTF">2022-07-07T17:35:29Z</dcterms:modified>
</cp:coreProperties>
</file>