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Amatic SC"/>
      <p:regular r:id="rId21"/>
      <p:bold r:id="rId22"/>
    </p:embeddedFont>
    <p:embeddedFont>
      <p:font typeface="Source Code Pr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AmaticSC-bold.fntdata"/><Relationship Id="rId21" Type="http://schemas.openxmlformats.org/officeDocument/2006/relationships/font" Target="fonts/AmaticSC-regular.fntdata"/><Relationship Id="rId24" Type="http://schemas.openxmlformats.org/officeDocument/2006/relationships/font" Target="fonts/SourceCodePro-bold.fntdata"/><Relationship Id="rId23" Type="http://schemas.openxmlformats.org/officeDocument/2006/relationships/font" Target="fonts/SourceCodePr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SourceCodePro-boldItalic.fntdata"/><Relationship Id="rId25" Type="http://schemas.openxmlformats.org/officeDocument/2006/relationships/font" Target="fonts/SourceCodePr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871c3a354a_2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871c3a354a_2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65d0844493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65d0844493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5cc45957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5cc45957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5cc4595799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5cc459579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1991674fe6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1991674fe6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 how </a:t>
            </a:r>
            <a:r>
              <a:rPr lang="en"/>
              <a:t>many</a:t>
            </a:r>
            <a:r>
              <a:rPr lang="en"/>
              <a:t> different color flowers they see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5cc459579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5cc459579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can demonstrate the butterfly breathing? - feet? Antenna?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871c3a354a_2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871c3a354a_2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871c3a354a_2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871c3a354a_2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8715efd44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8715efd44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871c3a354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871c3a354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871c3a354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871c3a354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871c3a354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871c3a354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871c3a354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871c3a354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871c3a354a_3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871c3a354a_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N0G-5I6Ejjk" TargetMode="External"/><Relationship Id="rId4" Type="http://schemas.openxmlformats.org/officeDocument/2006/relationships/image" Target="../media/image2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image" Target="../media/image28.jpg"/><Relationship Id="rId5" Type="http://schemas.openxmlformats.org/officeDocument/2006/relationships/hyperlink" Target="http://www.youtube.com/watch?v=GgJnDUf9J6I" TargetMode="External"/><Relationship Id="rId6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Relationship Id="rId4" Type="http://schemas.openxmlformats.org/officeDocument/2006/relationships/image" Target="../media/image2.jpg"/><Relationship Id="rId5" Type="http://schemas.openxmlformats.org/officeDocument/2006/relationships/image" Target="../media/image8.png"/><Relationship Id="rId6" Type="http://schemas.openxmlformats.org/officeDocument/2006/relationships/image" Target="../media/image18.png"/><Relationship Id="rId7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6.jpg"/><Relationship Id="rId5" Type="http://schemas.openxmlformats.org/officeDocument/2006/relationships/image" Target="../media/image18.png"/><Relationship Id="rId6" Type="http://schemas.openxmlformats.org/officeDocument/2006/relationships/image" Target="../media/image1.jpg"/><Relationship Id="rId7" Type="http://schemas.openxmlformats.org/officeDocument/2006/relationships/image" Target="../media/image3.jp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ELpfYCZa87g" TargetMode="External"/><Relationship Id="rId4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5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6.jpg"/><Relationship Id="rId10" Type="http://schemas.openxmlformats.org/officeDocument/2006/relationships/image" Target="../media/image1.jpg"/><Relationship Id="rId9" Type="http://schemas.openxmlformats.org/officeDocument/2006/relationships/image" Target="../media/image9.jpg"/><Relationship Id="rId5" Type="http://schemas.openxmlformats.org/officeDocument/2006/relationships/image" Target="../media/image11.jpg"/><Relationship Id="rId6" Type="http://schemas.openxmlformats.org/officeDocument/2006/relationships/image" Target="../media/image15.jpg"/><Relationship Id="rId7" Type="http://schemas.openxmlformats.org/officeDocument/2006/relationships/image" Target="../media/image26.jpg"/><Relationship Id="rId8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Relationship Id="rId4" Type="http://schemas.openxmlformats.org/officeDocument/2006/relationships/image" Target="../media/image22.jpg"/><Relationship Id="rId5" Type="http://schemas.openxmlformats.org/officeDocument/2006/relationships/image" Target="../media/image27.jpg"/><Relationship Id="rId6" Type="http://schemas.openxmlformats.org/officeDocument/2006/relationships/image" Target="../media/image24.png"/><Relationship Id="rId7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t=27&amp;v=G6xA8wbSCNM&amp;feature=emb_imp_woyt" TargetMode="External"/><Relationship Id="rId4" Type="http://schemas.openxmlformats.org/officeDocument/2006/relationships/hyperlink" Target="https://www.youtube.com/watch?t=27&amp;v=G6xA8wbSCNM&amp;feature=emb_imp_woy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/>
        </p:nvSpPr>
        <p:spPr>
          <a:xfrm>
            <a:off x="0" y="0"/>
            <a:ext cx="9075600" cy="48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 u="sng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dk1"/>
                </a:solidFill>
              </a:rPr>
              <a:t>EMPOWER UKRAINE </a:t>
            </a:r>
            <a:endParaRPr b="1" sz="2500" u="sng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500" u="sng">
                <a:solidFill>
                  <a:schemeClr val="dk1"/>
                </a:solidFill>
              </a:rPr>
              <a:t>EM</a:t>
            </a:r>
            <a:r>
              <a:rPr b="1" i="1" lang="en" sz="2500">
                <a:solidFill>
                  <a:schemeClr val="dk1"/>
                </a:solidFill>
              </a:rPr>
              <a:t>OTIONS </a:t>
            </a:r>
            <a:r>
              <a:rPr b="1" i="1" lang="en" sz="2500" u="sng">
                <a:solidFill>
                  <a:schemeClr val="dk1"/>
                </a:solidFill>
              </a:rPr>
              <a:t>P</a:t>
            </a:r>
            <a:r>
              <a:rPr b="1" i="1" lang="en" sz="2500">
                <a:solidFill>
                  <a:schemeClr val="dk1"/>
                </a:solidFill>
              </a:rPr>
              <a:t>ROGRAM</a:t>
            </a:r>
            <a:endParaRPr b="1" i="1" sz="25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500" u="sng">
                <a:solidFill>
                  <a:schemeClr val="dk1"/>
                </a:solidFill>
              </a:rPr>
              <a:t>W</a:t>
            </a:r>
            <a:r>
              <a:rPr b="1" i="1" lang="en" sz="2500">
                <a:solidFill>
                  <a:schemeClr val="dk1"/>
                </a:solidFill>
              </a:rPr>
              <a:t>ELLNESS </a:t>
            </a:r>
            <a:r>
              <a:rPr b="1" i="1" lang="en" sz="2500" u="sng">
                <a:solidFill>
                  <a:schemeClr val="dk1"/>
                </a:solidFill>
              </a:rPr>
              <a:t>E</a:t>
            </a:r>
            <a:r>
              <a:rPr b="1" i="1" lang="en" sz="2500">
                <a:solidFill>
                  <a:schemeClr val="dk1"/>
                </a:solidFill>
              </a:rPr>
              <a:t>DUCATION</a:t>
            </a:r>
            <a:endParaRPr b="1" i="1" sz="25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500" u="sng">
                <a:solidFill>
                  <a:schemeClr val="dk1"/>
                </a:solidFill>
              </a:rPr>
              <a:t>R</a:t>
            </a:r>
            <a:r>
              <a:rPr b="1" i="1" lang="en" sz="2500">
                <a:solidFill>
                  <a:schemeClr val="dk1"/>
                </a:solidFill>
              </a:rPr>
              <a:t>ESILIENCE</a:t>
            </a:r>
            <a:endParaRPr b="1" i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7950" y="117850"/>
            <a:ext cx="2739375" cy="220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BUTTERFLY Breathing</a:t>
            </a:r>
            <a:endParaRPr/>
          </a:p>
        </p:txBody>
      </p:sp>
      <p:pic>
        <p:nvPicPr>
          <p:cNvPr descr="Image Result" id="210" name="Google Shape;21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8100" y="941475"/>
            <a:ext cx="2362152" cy="150481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4"/>
          <p:cNvSpPr txBox="1"/>
          <p:nvPr/>
        </p:nvSpPr>
        <p:spPr>
          <a:xfrm>
            <a:off x="5392800" y="13846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5"/>
          <p:cNvPicPr preferRelativeResize="0"/>
          <p:nvPr/>
        </p:nvPicPr>
        <p:blipFill rotWithShape="1">
          <a:blip r:embed="rId3">
            <a:alphaModFix/>
          </a:blip>
          <a:srcRect b="74272" l="37109" r="36402" t="-2861"/>
          <a:stretch/>
        </p:blipFill>
        <p:spPr>
          <a:xfrm>
            <a:off x="945013" y="1062045"/>
            <a:ext cx="7253976" cy="318088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7" name="Google Shape;217;p3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80">
                <a:latin typeface="Arial"/>
                <a:ea typeface="Arial"/>
                <a:cs typeface="Arial"/>
                <a:sym typeface="Arial"/>
              </a:rPr>
              <a:t>Activating</a:t>
            </a:r>
            <a:r>
              <a:rPr lang="en" sz="2980">
                <a:latin typeface="Arial"/>
                <a:ea typeface="Arial"/>
                <a:cs typeface="Arial"/>
                <a:sym typeface="Arial"/>
              </a:rPr>
              <a:t> the brain: I SPY..</a:t>
            </a:r>
            <a:endParaRPr sz="298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Butterfly </a:t>
            </a:r>
            <a:endParaRPr/>
          </a:p>
        </p:txBody>
      </p:sp>
      <p:pic>
        <p:nvPicPr>
          <p:cNvPr id="223" name="Google Shape;22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25" y="1216500"/>
            <a:ext cx="7908024" cy="3212625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Butterfly video</a:t>
            </a:r>
            <a:endParaRPr/>
          </a:p>
        </p:txBody>
      </p:sp>
      <p:pic>
        <p:nvPicPr>
          <p:cNvPr descr="www.youtube.com/grillwarrior&#10;Beautiful Butterfly In The Flowers today. Too bad it is such a short video." id="229" name="Google Shape;229;p37" title="Beautiful Butterfly flying around In The Flower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1842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175" y="3089900"/>
            <a:ext cx="3272076" cy="1329275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5" name="Google Shape;235;p3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8"/>
          <p:cNvSpPr txBox="1"/>
          <p:nvPr/>
        </p:nvSpPr>
        <p:spPr>
          <a:xfrm>
            <a:off x="7289575" y="2375725"/>
            <a:ext cx="492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524763"/>
            <a:ext cx="51434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8" title="The Butterfly Breath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675" y="338525"/>
            <a:ext cx="3318300" cy="248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title"/>
          </p:nvPr>
        </p:nvSpPr>
        <p:spPr>
          <a:xfrm>
            <a:off x="311700" y="452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Trauma and Neurodevelopment Interruptions</a:t>
            </a:r>
            <a:endParaRPr/>
          </a:p>
        </p:txBody>
      </p:sp>
      <p:pic>
        <p:nvPicPr>
          <p:cNvPr id="108" name="Google Shape;1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350" y="905525"/>
            <a:ext cx="1212200" cy="85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2925" y="2058000"/>
            <a:ext cx="1186027" cy="85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5275" y="3941125"/>
            <a:ext cx="989342" cy="85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92098" y="3184813"/>
            <a:ext cx="1722800" cy="6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34425" y="905525"/>
            <a:ext cx="4147949" cy="353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6"/>
          <p:cNvSpPr/>
          <p:nvPr/>
        </p:nvSpPr>
        <p:spPr>
          <a:xfrm rot="-3450090">
            <a:off x="6557360" y="831678"/>
            <a:ext cx="772226" cy="3394488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6"/>
          <p:cNvSpPr txBox="1"/>
          <p:nvPr/>
        </p:nvSpPr>
        <p:spPr>
          <a:xfrm>
            <a:off x="4393700" y="4476175"/>
            <a:ext cx="4318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Neural network interruptions as brain develops from back to the front</a:t>
            </a:r>
            <a:endParaRPr i="1"/>
          </a:p>
        </p:txBody>
      </p:sp>
      <p:sp>
        <p:nvSpPr>
          <p:cNvPr id="115" name="Google Shape;115;p26"/>
          <p:cNvSpPr txBox="1"/>
          <p:nvPr/>
        </p:nvSpPr>
        <p:spPr>
          <a:xfrm>
            <a:off x="218250" y="1025200"/>
            <a:ext cx="1722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Cognitive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Attention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Solving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16" name="Google Shape;116;p26"/>
          <p:cNvSpPr txBox="1"/>
          <p:nvPr/>
        </p:nvSpPr>
        <p:spPr>
          <a:xfrm>
            <a:off x="267300" y="2022675"/>
            <a:ext cx="1624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Social</a:t>
            </a:r>
            <a:r>
              <a:rPr lang="en"/>
              <a:t> Connections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Attachments</a:t>
            </a:r>
            <a:endParaRPr/>
          </a:p>
        </p:txBody>
      </p:sp>
      <p:sp>
        <p:nvSpPr>
          <p:cNvPr id="117" name="Google Shape;117;p26"/>
          <p:cNvSpPr txBox="1"/>
          <p:nvPr/>
        </p:nvSpPr>
        <p:spPr>
          <a:xfrm>
            <a:off x="218250" y="2908350"/>
            <a:ext cx="2556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Emotional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Expanding Expressions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Regulation</a:t>
            </a:r>
            <a:endParaRPr/>
          </a:p>
        </p:txBody>
      </p:sp>
      <p:sp>
        <p:nvSpPr>
          <p:cNvPr id="118" name="Google Shape;118;p26"/>
          <p:cNvSpPr txBox="1"/>
          <p:nvPr/>
        </p:nvSpPr>
        <p:spPr>
          <a:xfrm>
            <a:off x="311700" y="3941125"/>
            <a:ext cx="2737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Movement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Fine &amp; Gross Motor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Balance &amp; Coordination</a:t>
            </a:r>
            <a:endParaRPr/>
          </a:p>
        </p:txBody>
      </p:sp>
      <p:cxnSp>
        <p:nvCxnSpPr>
          <p:cNvPr id="119" name="Google Shape;119;p26"/>
          <p:cNvCxnSpPr/>
          <p:nvPr/>
        </p:nvCxnSpPr>
        <p:spPr>
          <a:xfrm>
            <a:off x="3314025" y="1469575"/>
            <a:ext cx="1424700" cy="3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" name="Google Shape;120;p26"/>
          <p:cNvCxnSpPr/>
          <p:nvPr/>
        </p:nvCxnSpPr>
        <p:spPr>
          <a:xfrm flipH="1" rot="10800000">
            <a:off x="3553975" y="2294300"/>
            <a:ext cx="1079700" cy="12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" name="Google Shape;121;p26"/>
          <p:cNvCxnSpPr/>
          <p:nvPr/>
        </p:nvCxnSpPr>
        <p:spPr>
          <a:xfrm flipH="1" rot="10800000">
            <a:off x="3784725" y="2624225"/>
            <a:ext cx="1049700" cy="79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" name="Google Shape;122;p26"/>
          <p:cNvCxnSpPr/>
          <p:nvPr/>
        </p:nvCxnSpPr>
        <p:spPr>
          <a:xfrm flipH="1" rot="10800000">
            <a:off x="3456500" y="2834075"/>
            <a:ext cx="1686900" cy="133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title"/>
          </p:nvPr>
        </p:nvSpPr>
        <p:spPr>
          <a:xfrm>
            <a:off x="274225" y="467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Daily Hi 5 to Build Brain Health</a:t>
            </a:r>
            <a:endParaRPr/>
          </a:p>
        </p:txBody>
      </p:sp>
      <p:pic>
        <p:nvPicPr>
          <p:cNvPr id="128" name="Google Shape;12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5775" y="145950"/>
            <a:ext cx="1199700" cy="1215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800" y="1203249"/>
            <a:ext cx="824700" cy="107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450" y="3592750"/>
            <a:ext cx="2953600" cy="8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5896" y="2398000"/>
            <a:ext cx="1913745" cy="10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/>
        </p:nvSpPr>
        <p:spPr>
          <a:xfrm>
            <a:off x="1979425" y="1177150"/>
            <a:ext cx="113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Touch x5</a:t>
            </a:r>
            <a:endParaRPr b="1" u="sng"/>
          </a:p>
        </p:txBody>
      </p:sp>
      <p:sp>
        <p:nvSpPr>
          <p:cNvPr id="133" name="Google Shape;133;p27"/>
          <p:cNvSpPr txBox="1"/>
          <p:nvPr/>
        </p:nvSpPr>
        <p:spPr>
          <a:xfrm>
            <a:off x="1836475" y="2733750"/>
            <a:ext cx="141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Movement x5</a:t>
            </a:r>
            <a:endParaRPr b="1" u="sng"/>
          </a:p>
        </p:txBody>
      </p:sp>
      <p:sp>
        <p:nvSpPr>
          <p:cNvPr id="134" name="Google Shape;134;p27"/>
          <p:cNvSpPr txBox="1"/>
          <p:nvPr/>
        </p:nvSpPr>
        <p:spPr>
          <a:xfrm>
            <a:off x="228500" y="4170375"/>
            <a:ext cx="312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Emotional Expression: I feel….. x5</a:t>
            </a:r>
            <a:endParaRPr b="1" u="sng"/>
          </a:p>
        </p:txBody>
      </p:sp>
      <p:sp>
        <p:nvSpPr>
          <p:cNvPr id="135" name="Google Shape;135;p27"/>
          <p:cNvSpPr txBox="1"/>
          <p:nvPr/>
        </p:nvSpPr>
        <p:spPr>
          <a:xfrm>
            <a:off x="4911075" y="1656450"/>
            <a:ext cx="3224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Praise/affirmation/gratitude to self and others x5</a:t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are LOVED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MATTER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BELONG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am GRATEFUL for…….</a:t>
            </a:r>
            <a:endParaRPr/>
          </a:p>
        </p:txBody>
      </p:sp>
      <p:sp>
        <p:nvSpPr>
          <p:cNvPr id="136" name="Google Shape;136;p27"/>
          <p:cNvSpPr txBox="1"/>
          <p:nvPr/>
        </p:nvSpPr>
        <p:spPr>
          <a:xfrm>
            <a:off x="4911075" y="3628950"/>
            <a:ext cx="408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Deep Breathing x5</a:t>
            </a:r>
            <a:endParaRPr b="1" u="sng"/>
          </a:p>
        </p:txBody>
      </p:sp>
      <p:pic>
        <p:nvPicPr>
          <p:cNvPr id="137" name="Google Shape;137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86050" y="4029150"/>
            <a:ext cx="2189350" cy="889425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8" name="Google Shape;138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5398" y="1982088"/>
            <a:ext cx="1199700" cy="101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habits</a:t>
            </a:r>
            <a:endParaRPr/>
          </a:p>
        </p:txBody>
      </p:sp>
      <p:sp>
        <p:nvSpPr>
          <p:cNvPr id="144" name="Google Shape;144;p28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Make it automatic by over-practicing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Habituate by practicing in different settings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" id="145" name="Google Shape;1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6525" y="1229650"/>
            <a:ext cx="2362152" cy="1504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80">
                <a:latin typeface="Arial"/>
                <a:ea typeface="Arial"/>
                <a:cs typeface="Arial"/>
                <a:sym typeface="Arial"/>
              </a:rPr>
              <a:t>TRAIN YOUR BRAIN: </a:t>
            </a:r>
            <a:endParaRPr sz="308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80">
                <a:latin typeface="Arial"/>
                <a:ea typeface="Arial"/>
                <a:cs typeface="Arial"/>
                <a:sym typeface="Arial"/>
              </a:rPr>
              <a:t>NEUROPLASTICITY</a:t>
            </a:r>
            <a:endParaRPr sz="308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08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9"/>
          <p:cNvSpPr txBox="1"/>
          <p:nvPr/>
        </p:nvSpPr>
        <p:spPr>
          <a:xfrm>
            <a:off x="526150" y="1093850"/>
            <a:ext cx="2318700" cy="20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Neuroplasticity</a:t>
            </a:r>
            <a:endParaRPr/>
          </a:p>
        </p:txBody>
      </p:sp>
      <p:pic>
        <p:nvPicPr>
          <p:cNvPr descr="Training the Brain to Form Good Habits Through Repetition | Technology  Networks" id="153" name="Google Shape;15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3075" y="201738"/>
            <a:ext cx="2089475" cy="117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Making It AUTOMATIC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0"/>
          <p:cNvSpPr txBox="1"/>
          <p:nvPr>
            <p:ph idx="1" type="body"/>
          </p:nvPr>
        </p:nvSpPr>
        <p:spPr>
          <a:xfrm>
            <a:off x="276500" y="109385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Over-Practicing until it becomes automatic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Strengthen the loop of neural connections: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How to create change with habits | Siegfried Blog" id="160" name="Google Shape;1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350" y="2049100"/>
            <a:ext cx="2668250" cy="2668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Power of Habit | LumberTribe" id="161" name="Google Shape;16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8475" y="2658274"/>
            <a:ext cx="4593351" cy="15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0"/>
          <p:cNvSpPr/>
          <p:nvPr/>
        </p:nvSpPr>
        <p:spPr>
          <a:xfrm>
            <a:off x="5101975" y="3911275"/>
            <a:ext cx="2201400" cy="29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n on emoji" id="167" name="Google Shape;1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738" y="2077050"/>
            <a:ext cx="1218375" cy="121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1"/>
          <p:cNvSpPr txBox="1"/>
          <p:nvPr/>
        </p:nvSpPr>
        <p:spPr>
          <a:xfrm>
            <a:off x="252860" y="1558100"/>
            <a:ext cx="1502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Code Pro"/>
                <a:ea typeface="Source Code Pro"/>
                <a:cs typeface="Source Code Pro"/>
                <a:sym typeface="Source Code Pro"/>
              </a:rPr>
              <a:t>CUE: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EMOTION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69" name="Google Shape;169;p31"/>
          <p:cNvCxnSpPr/>
          <p:nvPr/>
        </p:nvCxnSpPr>
        <p:spPr>
          <a:xfrm flipH="1" rot="10800000">
            <a:off x="1869100" y="1620425"/>
            <a:ext cx="1337700" cy="117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Image Result" id="170" name="Google Shape;17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5700" y="547750"/>
            <a:ext cx="1824201" cy="11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1"/>
          <p:cNvSpPr txBox="1"/>
          <p:nvPr/>
        </p:nvSpPr>
        <p:spPr>
          <a:xfrm>
            <a:off x="3073650" y="49850"/>
            <a:ext cx="283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Code Pro"/>
                <a:ea typeface="Source Code Pro"/>
                <a:cs typeface="Source Code Pro"/>
                <a:sym typeface="Source Code Pro"/>
              </a:rPr>
              <a:t>ROUTINE: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72" name="Google Shape;172;p31"/>
          <p:cNvCxnSpPr/>
          <p:nvPr/>
        </p:nvCxnSpPr>
        <p:spPr>
          <a:xfrm>
            <a:off x="5358100" y="1640650"/>
            <a:ext cx="1204500" cy="82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Happy Healthy Brain Mind Character Meditation Yoga Relax Health Brain  Mental Organ Sit In Lotus Keep Calm Vector Flat Illustration Stock  Illustration - Download Image Now - iStock" id="173" name="Google Shape;17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4950" y="1947500"/>
            <a:ext cx="2143125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n Heart Rhythm Issues Be Cured? | Oklahoma Heart Hospital" id="174" name="Google Shape;17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4475" y="3612175"/>
            <a:ext cx="2027225" cy="106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rial Fibrillation is a Condition Causing Fast Heart Rate - mHospital" id="175" name="Google Shape;175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8575" y="4069655"/>
            <a:ext cx="1550700" cy="103764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1"/>
          <p:cNvSpPr txBox="1"/>
          <p:nvPr/>
        </p:nvSpPr>
        <p:spPr>
          <a:xfrm>
            <a:off x="-87900" y="3336950"/>
            <a:ext cx="210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Code Pro"/>
                <a:ea typeface="Source Code Pro"/>
                <a:cs typeface="Source Code Pro"/>
                <a:sym typeface="Source Code Pro"/>
              </a:rPr>
              <a:t>CUE: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PHYSICAL FEELING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77" name="Google Shape;177;p31"/>
          <p:cNvSpPr txBox="1"/>
          <p:nvPr/>
        </p:nvSpPr>
        <p:spPr>
          <a:xfrm>
            <a:off x="6984925" y="1709875"/>
            <a:ext cx="121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Code Pro"/>
                <a:ea typeface="Source Code Pro"/>
                <a:cs typeface="Source Code Pro"/>
                <a:sym typeface="Source Code Pro"/>
              </a:rPr>
              <a:t>REWARD: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78" name="Google Shape;178;p31"/>
          <p:cNvCxnSpPr/>
          <p:nvPr/>
        </p:nvCxnSpPr>
        <p:spPr>
          <a:xfrm flipH="1">
            <a:off x="2055875" y="3482075"/>
            <a:ext cx="43683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9" name="Google Shape;179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33000" y="547749"/>
            <a:ext cx="824700" cy="107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41424" y="0"/>
            <a:ext cx="656625" cy="66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44273" y="695134"/>
            <a:ext cx="1387350" cy="7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80">
                <a:latin typeface="Arial"/>
                <a:ea typeface="Arial"/>
                <a:cs typeface="Arial"/>
                <a:sym typeface="Arial"/>
              </a:rPr>
              <a:t>REWIRE BEHAVIOR WITH NEW BEHAVIOR</a:t>
            </a:r>
            <a:endParaRPr sz="288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hen Kids Hit: Helping Your Child Regulate His or Her Emotions - Spark &amp;  Stitch Institute" id="187" name="Google Shape;1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500" y="2990575"/>
            <a:ext cx="2014500" cy="858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32"/>
          <p:cNvCxnSpPr/>
          <p:nvPr/>
        </p:nvCxnSpPr>
        <p:spPr>
          <a:xfrm flipH="1" rot="10800000">
            <a:off x="2492150" y="2436750"/>
            <a:ext cx="664500" cy="51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9" name="Google Shape;189;p32"/>
          <p:cNvSpPr txBox="1"/>
          <p:nvPr/>
        </p:nvSpPr>
        <p:spPr>
          <a:xfrm>
            <a:off x="221500" y="2514225"/>
            <a:ext cx="265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Source Code Pro"/>
                <a:ea typeface="Source Code Pro"/>
                <a:cs typeface="Source Code Pro"/>
                <a:sym typeface="Source Code Pro"/>
              </a:rPr>
              <a:t>CUE: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MOTOR MOVEMENT=HIT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90" name="Google Shape;190;p32"/>
          <p:cNvSpPr txBox="1"/>
          <p:nvPr/>
        </p:nvSpPr>
        <p:spPr>
          <a:xfrm>
            <a:off x="2734425" y="844550"/>
            <a:ext cx="283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Code Pro"/>
                <a:ea typeface="Source Code Pro"/>
                <a:cs typeface="Source Code Pro"/>
                <a:sym typeface="Source Code Pro"/>
              </a:rPr>
              <a:t>ROUTINE: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Counter-Movement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descr="Little boy with hands behind back hi-res stock photography and images -  Alamy" id="191" name="Google Shape;19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2875" y="1176475"/>
            <a:ext cx="2146000" cy="1581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nic The Hedgehog Png 11 Png - Sonic The Hedgehog Arms Crossed,  Transparent Png , Transparent Png Image - PNGitem" id="192" name="Google Shape;19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7300" y="1093850"/>
            <a:ext cx="1047750" cy="182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p32"/>
          <p:cNvCxnSpPr/>
          <p:nvPr/>
        </p:nvCxnSpPr>
        <p:spPr>
          <a:xfrm>
            <a:off x="5323500" y="2914425"/>
            <a:ext cx="1066200" cy="46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Friends clipart. Free download transparent .PNG | Creazilla" id="194" name="Google Shape;194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04175" y="3135925"/>
            <a:ext cx="2028825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2"/>
          <p:cNvSpPr txBox="1"/>
          <p:nvPr/>
        </p:nvSpPr>
        <p:spPr>
          <a:xfrm>
            <a:off x="7081850" y="2735725"/>
            <a:ext cx="180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Code Pro"/>
                <a:ea typeface="Source Code Pro"/>
                <a:cs typeface="Source Code Pro"/>
                <a:sym typeface="Source Code Pro"/>
              </a:rPr>
              <a:t>REWARD: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96" name="Google Shape;196;p32"/>
          <p:cNvCxnSpPr/>
          <p:nvPr/>
        </p:nvCxnSpPr>
        <p:spPr>
          <a:xfrm rot="10800000">
            <a:off x="2928400" y="3800575"/>
            <a:ext cx="3440400" cy="56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A Playground Fight? Now You're a Felon, Kid | Free-Range Kids" id="197" name="Google Shape;197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7075" y="3925075"/>
            <a:ext cx="2103358" cy="15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2142"/>
              <a:buNone/>
            </a:pPr>
            <a:r>
              <a:rPr lang="en" sz="3080">
                <a:latin typeface="Arial"/>
                <a:ea typeface="Arial"/>
                <a:cs typeface="Arial"/>
                <a:sym typeface="Arial"/>
              </a:rPr>
              <a:t>Counter movement dancing to create motor habit loop!</a:t>
            </a:r>
            <a:endParaRPr sz="308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https://www.youtube.com/watch?v=G6xA8wbSCNM</a:t>
            </a:r>
            <a:endParaRPr/>
          </a:p>
        </p:txBody>
      </p:sp>
      <p:sp>
        <p:nvSpPr>
          <p:cNvPr id="204" name="Google Shape;204;p33"/>
          <p:cNvSpPr txBox="1"/>
          <p:nvPr/>
        </p:nvSpPr>
        <p:spPr>
          <a:xfrm>
            <a:off x="366875" y="1668375"/>
            <a:ext cx="2512800" cy="17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Watch on</a:t>
            </a:r>
            <a:endParaRPr sz="1100" u="sng">
              <a:solidFill>
                <a:schemeClr val="hlink"/>
              </a:solidFill>
              <a:hlinkClick r:id="rId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